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6" r:id="rId22"/>
    <p:sldId id="325" r:id="rId23"/>
    <p:sldId id="322" r:id="rId24"/>
    <p:sldId id="271" r:id="rId25"/>
    <p:sldId id="286" r:id="rId26"/>
    <p:sldId id="287" r:id="rId27"/>
    <p:sldId id="288" r:id="rId28"/>
    <p:sldId id="289" r:id="rId29"/>
    <p:sldId id="317" r:id="rId30"/>
    <p:sldId id="319" r:id="rId31"/>
    <p:sldId id="318" r:id="rId32"/>
    <p:sldId id="320" r:id="rId33"/>
    <p:sldId id="321" r:id="rId34"/>
    <p:sldId id="272" r:id="rId35"/>
    <p:sldId id="262" r:id="rId36"/>
    <p:sldId id="261" r:id="rId37"/>
    <p:sldId id="263" r:id="rId38"/>
    <p:sldId id="264" r:id="rId39"/>
    <p:sldId id="292" r:id="rId40"/>
    <p:sldId id="294" r:id="rId41"/>
    <p:sldId id="293" r:id="rId42"/>
    <p:sldId id="312" r:id="rId43"/>
    <p:sldId id="313" r:id="rId44"/>
    <p:sldId id="269" r:id="rId45"/>
    <p:sldId id="297" r:id="rId46"/>
    <p:sldId id="298" r:id="rId47"/>
    <p:sldId id="299" r:id="rId48"/>
    <p:sldId id="315" r:id="rId49"/>
    <p:sldId id="316" r:id="rId50"/>
    <p:sldId id="273" r:id="rId51"/>
    <p:sldId id="301" r:id="rId52"/>
    <p:sldId id="302" r:id="rId53"/>
    <p:sldId id="304" r:id="rId54"/>
    <p:sldId id="305" r:id="rId55"/>
    <p:sldId id="306" r:id="rId56"/>
    <p:sldId id="308" r:id="rId57"/>
    <p:sldId id="309" r:id="rId58"/>
    <p:sldId id="266" r:id="rId59"/>
    <p:sldId id="270" r:id="rId60"/>
    <p:sldId id="310" r:id="rId61"/>
    <p:sldId id="311" r:id="rId62"/>
    <p:sldId id="303"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2"/>
    <p:restoredTop sz="90674"/>
  </p:normalViewPr>
  <p:slideViewPr>
    <p:cSldViewPr snapToGrid="0" snapToObjects="1">
      <p:cViewPr varScale="1">
        <p:scale>
          <a:sx n="89" d="100"/>
          <a:sy n="89" d="100"/>
        </p:scale>
        <p:origin x="1320" y="17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47</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53</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54</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55</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28</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39</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2019/10/13</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2019/10/13</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52.png"/><Relationship Id="rId1" Type="http://schemas.openxmlformats.org/officeDocument/2006/relationships/slideLayout" Target="../slideLayouts/slideLayout2.xml"/><Relationship Id="rId5" Type="http://schemas.openxmlformats.org/officeDocument/2006/relationships/image" Target="../media/image482.png"/><Relationship Id="rId4" Type="http://schemas.openxmlformats.org/officeDocument/2006/relationships/image" Target="../media/image4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8.png"/><Relationship Id="rId4" Type="http://schemas.openxmlformats.org/officeDocument/2006/relationships/image" Target="../media/image5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1.png"/><Relationship Id="rId7" Type="http://schemas.openxmlformats.org/officeDocument/2006/relationships/image" Target="../media/image60.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2.png"/><Relationship Id="rId4" Type="http://schemas.openxmlformats.org/officeDocument/2006/relationships/image" Target="../media/image57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67.png"/><Relationship Id="rId4" Type="http://schemas.openxmlformats.org/officeDocument/2006/relationships/image" Target="../media/image461.png"/><Relationship Id="rId9" Type="http://schemas.openxmlformats.org/officeDocument/2006/relationships/image" Target="../media/image512.png"/></Relationships>
</file>

<file path=ppt/slides/_rels/slide39.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00.png"/><Relationship Id="rId4" Type="http://schemas.openxmlformats.org/officeDocument/2006/relationships/image" Target="../media/image770.png"/><Relationship Id="rId9" Type="http://schemas.openxmlformats.org/officeDocument/2006/relationships/image" Target="../media/image880.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20.png"/><Relationship Id="rId4" Type="http://schemas.openxmlformats.org/officeDocument/2006/relationships/image" Target="../media/image770.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59.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1.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98612" y="2156090"/>
                <a:ext cx="6998454" cy="461665"/>
              </a:xfrm>
              <a:prstGeom prst="rect">
                <a:avLst/>
              </a:prstGeom>
              <a:noFill/>
            </p:spPr>
            <p:txBody>
              <a:bodyPr wrap="none" rtlCol="0">
                <a:spAutoFit/>
              </a:bodyPr>
              <a:lstStyle/>
              <a:p>
                <a:r>
                  <a:rPr kumimoji="1" lang="ja-JP" altLang="en-US" sz="2400"/>
                  <a:t>標準正規分布に従う独立な確率変数</a:t>
                </a:r>
                <a:r>
                  <a:rPr kumimoji="1" lang="en-US" altLang="ja-JP" sz="2400" dirty="0"/>
                  <a:t> :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2</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Sub>
                  </m:oMath>
                </a14:m>
                <a:endParaRPr kumimoji="1" lang="ja-JP" altLang="en-US" sz="2400"/>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98612" y="2156090"/>
                <a:ext cx="6998454" cy="461665"/>
              </a:xfrm>
              <a:prstGeom prst="rect">
                <a:avLst/>
              </a:prstGeom>
              <a:blipFill>
                <a:blip r:embed="rId3"/>
                <a:stretch>
                  <a:fillRect l="-1268" t="-8108"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0" y="2603136"/>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0" y="2603136"/>
                <a:ext cx="4597284" cy="476284"/>
              </a:xfrm>
              <a:prstGeom prst="rect">
                <a:avLst/>
              </a:prstGeom>
              <a:blipFill>
                <a:blip r:embed="rId4"/>
                <a:stretch>
                  <a:fillRect l="-1934"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663412" y="2617755"/>
                <a:ext cx="3459473" cy="461665"/>
              </a:xfrm>
              <a:prstGeom prst="rect">
                <a:avLst/>
              </a:prstGeom>
              <a:noFill/>
            </p:spPr>
            <p:txBody>
              <a:bodyPr wrap="none" rtlCol="0">
                <a:spAutoFit/>
              </a:bodyPr>
              <a:lstStyle/>
              <a:p>
                <a:r>
                  <a:rPr kumimoji="1" lang="ja-JP" altLang="en-US" sz="2400"/>
                  <a:t>自由度</a:t>
                </a:r>
                <a14:m>
                  <m:oMath xmlns:m="http://schemas.openxmlformats.org/officeDocument/2006/math">
                    <m:r>
                      <a:rPr lang="en-US" altLang="ja-JP" sz="2400" b="0" i="1" smtClean="0">
                        <a:latin typeface="Cambria Math" panose="02040503050406030204" pitchFamily="18" charset="0"/>
                      </a:rPr>
                      <m:t>𝑘</m:t>
                    </m:r>
                    <m:r>
                      <a:rPr lang="ja-JP" altLang="en-US" sz="2400" i="1">
                        <a:latin typeface="Cambria Math" panose="02040503050406030204" pitchFamily="18" charset="0"/>
                      </a:rPr>
                      <m:t>の</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a:t>分布に従う</a:t>
                </a:r>
                <a:endParaRPr kumimoji="1" lang="ja-JP" altLang="en-US" sz="240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663412" y="2617755"/>
                <a:ext cx="3459473" cy="461665"/>
              </a:xfrm>
              <a:prstGeom prst="rect">
                <a:avLst/>
              </a:prstGeom>
              <a:blipFill>
                <a:blip r:embed="rId5"/>
                <a:stretch>
                  <a:fillRect l="-2564" t="-8108" r="-1832" b="-29730"/>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793798" y="2678854"/>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98612" y="1666908"/>
            <a:ext cx="2954655" cy="461665"/>
          </a:xfrm>
          <a:prstGeom prst="rect">
            <a:avLst/>
          </a:prstGeom>
          <a:noFill/>
        </p:spPr>
        <p:txBody>
          <a:bodyPr wrap="none" rtlCol="0">
            <a:spAutoFit/>
          </a:bodyPr>
          <a:lstStyle/>
          <a:p>
            <a:r>
              <a:rPr kumimoji="1" lang="ja-JP" altLang="en-US" sz="2400" b="1"/>
              <a:t>標本分散の標本分布</a:t>
            </a:r>
          </a:p>
        </p:txBody>
      </p:sp>
    </p:spTree>
    <p:extLst>
      <p:ext uri="{BB962C8B-B14F-4D97-AF65-F5344CB8AC3E}">
        <p14:creationId xmlns:p14="http://schemas.microsoft.com/office/powerpoint/2010/main" val="395678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494014"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494014" y="4529780"/>
                <a:ext cx="1798505" cy="995850"/>
              </a:xfrm>
              <a:prstGeom prst="rect">
                <a:avLst/>
              </a:prstGeom>
              <a:blipFill>
                <a:blip r:embed="rId6"/>
                <a:stretch>
                  <a:fillRect t="-69620" b="-102532"/>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325152" y="4829495"/>
            <a:ext cx="3262432" cy="461665"/>
          </a:xfrm>
          <a:prstGeom prst="rect">
            <a:avLst/>
          </a:prstGeom>
          <a:noFill/>
        </p:spPr>
        <p:txBody>
          <a:bodyPr wrap="none" rtlCol="0">
            <a:spAutoFit/>
          </a:bodyPr>
          <a:lstStyle/>
          <a:p>
            <a:r>
              <a:rPr kumimoji="1" lang="ja-JP" altLang="en-US" sz="240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156882" y="1450695"/>
                <a:ext cx="6703758" cy="1738874"/>
              </a:xfrm>
              <a:prstGeom prst="rect">
                <a:avLst/>
              </a:prstGeom>
              <a:noFill/>
            </p:spPr>
            <p:txBody>
              <a:bodyPr wrap="non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a:t>の標本分布</a:t>
                </a:r>
                <a:endParaRPr kumimoji="1" lang="en-US" altLang="ja-JP" sz="3200" b="1" dirty="0"/>
              </a:p>
              <a:p>
                <a:pPr marL="457200" indent="-457200">
                  <a:buFont typeface="Arial" panose="020B0604020202020204" pitchFamily="34" charset="0"/>
                  <a:buChar char="•"/>
                </a:pP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ja-JP" altLang="en-US" sz="2400" i="1">
                        <a:latin typeface="Cambria Math" panose="02040503050406030204" pitchFamily="18" charset="0"/>
                      </a:rPr>
                      <m:t>と</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dirty="0">
                    <a:latin typeface="Cambria Math" panose="02040503050406030204" pitchFamily="18" charset="0"/>
                  </a:rPr>
                  <a:t>は独立である</a:t>
                </a:r>
                <a:endParaRPr lang="en-US" altLang="ja-JP" sz="2400" i="1"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i="1">
                        <a:latin typeface="Cambria Math" panose="02040503050406030204" pitchFamily="18" charset="0"/>
                      </a:rPr>
                      <m:t>𝑚</m:t>
                    </m:r>
                    <m:r>
                      <a:rPr lang="en-US" altLang="ja-JP" sz="2400" i="1">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156882" y="1450695"/>
                <a:ext cx="6703758" cy="1738874"/>
              </a:xfrm>
              <a:prstGeom prst="rect">
                <a:avLst/>
              </a:prstGeom>
              <a:blipFill>
                <a:blip r:embed="rId3"/>
                <a:stretch>
                  <a:fillRect l="-1326" t="-2174" r="-379" b="-7246"/>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5400000">
            <a:off x="6797104" y="2064980"/>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7406312" y="1520682"/>
                <a:ext cx="4530536" cy="1598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𝐹</m:t>
                      </m:r>
                      <m:r>
                        <a:rPr lang="en-US" altLang="ja-JP" sz="2400" b="0" i="1" dirty="0" smtClean="0">
                          <a:latin typeface="Cambria Math" panose="02040503050406030204" pitchFamily="18" charset="0"/>
                        </a:rPr>
                        <m:t>=</m:t>
                      </m:r>
                      <m:f>
                        <m:fPr>
                          <m:ctrlPr>
                            <a:rPr kumimoji="1" lang="en-US" altLang="ja-JP" sz="2400" i="1" smtClean="0">
                              <a:latin typeface="Cambria Math" panose="02040503050406030204" pitchFamily="18" charset="0"/>
                            </a:rPr>
                          </m:ctrlPr>
                        </m:fPr>
                        <m:num>
                          <m:f>
                            <m:fPr>
                              <m:type m:val="lin"/>
                              <m:ctrlPr>
                                <a:rPr kumimoji="1" lang="en-US" altLang="ja-JP" sz="2400" i="1" smtClean="0">
                                  <a:latin typeface="Cambria Math" panose="02040503050406030204" pitchFamily="18" charset="0"/>
                                </a:rPr>
                              </m:ctrlPr>
                            </m:fPr>
                            <m:num>
                              <m:f>
                                <m:fPr>
                                  <m:ctrlPr>
                                    <a:rPr kumimoji="1" lang="en-US" altLang="ja-JP" sz="2400" i="1" smtClean="0">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den>
                          </m:f>
                        </m:num>
                        <m:den>
                          <m:f>
                            <m:fPr>
                              <m:type m:val="lin"/>
                              <m:ctrlPr>
                                <a:rPr lang="en-US" altLang="ja-JP" sz="2400" i="1">
                                  <a:latin typeface="Cambria Math" panose="02040503050406030204" pitchFamily="18" charset="0"/>
                                </a:rPr>
                              </m:ctrlPr>
                            </m:fPr>
                            <m:num>
                              <m:f>
                                <m:fPr>
                                  <m:ctrlPr>
                                    <a:rPr lang="en-US" altLang="ja-JP" sz="2400" i="1">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den>
                          </m:f>
                        </m:den>
                      </m:f>
                      <m:r>
                        <a:rPr kumimoji="1" lang="en-US" altLang="ja-JP" sz="2400" b="0" i="1" smtClean="0">
                          <a:latin typeface="Cambria Math" panose="02040503050406030204" pitchFamily="18" charset="0"/>
                        </a:rPr>
                        <m:t>=</m:t>
                      </m:r>
                      <m:f>
                        <m:fPr>
                          <m:ctrlPr>
                            <a:rPr kumimoji="1" lang="en-US" altLang="ja-JP" sz="2400" b="0" i="1" smtClean="0">
                              <a:solidFill>
                                <a:schemeClr val="accent1"/>
                              </a:solidFill>
                              <a:latin typeface="Cambria Math" panose="02040503050406030204" pitchFamily="18" charset="0"/>
                            </a:rPr>
                          </m:ctrlPr>
                        </m:fPr>
                        <m:num>
                          <m:sSubSup>
                            <m:sSubSupPr>
                              <m:ctrlPr>
                                <a:rPr lang="en-US" altLang="ja-JP" sz="2400" i="1">
                                  <a:solidFill>
                                    <a:schemeClr val="accent1"/>
                                  </a:solidFill>
                                  <a:latin typeface="Cambria Math" panose="02040503050406030204" pitchFamily="18" charset="0"/>
                                </a:rPr>
                              </m:ctrlPr>
                            </m:sSubSupPr>
                            <m:e>
                              <m:r>
                                <a:rPr lang="en-US" altLang="ja-JP" sz="2400" i="1">
                                  <a:solidFill>
                                    <a:schemeClr val="accent1"/>
                                  </a:solidFill>
                                  <a:latin typeface="Cambria Math" panose="02040503050406030204" pitchFamily="18" charset="0"/>
                                  <a:ea typeface="Cambria Math" panose="02040503050406030204" pitchFamily="18" charset="0"/>
                                </a:rPr>
                                <m:t>𝜎</m:t>
                              </m:r>
                            </m:e>
                            <m:sub>
                              <m:r>
                                <a:rPr lang="en-US" altLang="ja-JP" sz="2400" b="0" i="1" smtClean="0">
                                  <a:solidFill>
                                    <a:schemeClr val="accent1"/>
                                  </a:solidFill>
                                  <a:latin typeface="Cambria Math" panose="02040503050406030204" pitchFamily="18" charset="0"/>
                                  <a:ea typeface="Cambria Math" panose="02040503050406030204" pitchFamily="18" charset="0"/>
                                </a:rPr>
                                <m:t>1</m:t>
                              </m:r>
                            </m:sub>
                            <m:sup>
                              <m:r>
                                <a:rPr lang="en-US" altLang="ja-JP" sz="2400" i="1">
                                  <a:solidFill>
                                    <a:schemeClr val="accent1"/>
                                  </a:solidFill>
                                  <a:latin typeface="Cambria Math" panose="02040503050406030204" pitchFamily="18" charset="0"/>
                                </a:rPr>
                                <m:t>2</m:t>
                              </m:r>
                            </m:sup>
                          </m:sSubSup>
                        </m:num>
                        <m:den>
                          <m:sSubSup>
                            <m:sSubSupPr>
                              <m:ctrlPr>
                                <a:rPr lang="en-US" altLang="ja-JP" sz="2400" i="1">
                                  <a:solidFill>
                                    <a:schemeClr val="accent1"/>
                                  </a:solidFill>
                                  <a:latin typeface="Cambria Math" panose="02040503050406030204" pitchFamily="18" charset="0"/>
                                </a:rPr>
                              </m:ctrlPr>
                            </m:sSubSupPr>
                            <m:e>
                              <m:r>
                                <a:rPr lang="en-US" altLang="ja-JP" sz="2400" i="1">
                                  <a:solidFill>
                                    <a:schemeClr val="accent1"/>
                                  </a:solidFill>
                                  <a:latin typeface="Cambria Math" panose="02040503050406030204" pitchFamily="18" charset="0"/>
                                  <a:ea typeface="Cambria Math" panose="02040503050406030204" pitchFamily="18" charset="0"/>
                                </a:rPr>
                                <m:t>𝜎</m:t>
                              </m:r>
                            </m:e>
                            <m:sub>
                              <m:r>
                                <a:rPr lang="en-US" altLang="ja-JP" sz="2400" i="1">
                                  <a:solidFill>
                                    <a:schemeClr val="accent1"/>
                                  </a:solidFill>
                                  <a:latin typeface="Cambria Math" panose="02040503050406030204" pitchFamily="18" charset="0"/>
                                  <a:ea typeface="Cambria Math" panose="02040503050406030204" pitchFamily="18" charset="0"/>
                                </a:rPr>
                                <m:t>2</m:t>
                              </m:r>
                            </m:sub>
                            <m:sup>
                              <m:r>
                                <a:rPr lang="en-US" altLang="ja-JP" sz="2400" i="1">
                                  <a:solidFill>
                                    <a:schemeClr val="accent1"/>
                                  </a:solidFill>
                                  <a:latin typeface="Cambria Math" panose="02040503050406030204" pitchFamily="18" charset="0"/>
                                </a:rPr>
                                <m:t>2</m:t>
                              </m:r>
                            </m:sup>
                          </m:sSubSup>
                        </m:den>
                      </m:f>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1" i="1" smtClean="0">
                              <a:latin typeface="Cambria Math" panose="02040503050406030204" pitchFamily="18" charset="0"/>
                              <a:ea typeface="Cambria Math" panose="02040503050406030204" pitchFamily="18" charset="0"/>
                            </a:rPr>
                          </m:ctrlPr>
                        </m:fPr>
                        <m:num>
                          <m:sSubSup>
                            <m:sSubSupPr>
                              <m:ctrlPr>
                                <a:rPr lang="en-US" altLang="ja-JP" sz="2400" b="1" i="1">
                                  <a:latin typeface="Cambria Math" panose="02040503050406030204" pitchFamily="18" charset="0"/>
                                </a:rPr>
                              </m:ctrlPr>
                            </m:sSubSupPr>
                            <m:e>
                              <m:r>
                                <a:rPr lang="en-US" altLang="ja-JP" sz="2400" b="1" i="1">
                                  <a:latin typeface="Cambria Math" panose="02040503050406030204" pitchFamily="18" charset="0"/>
                                </a:rPr>
                                <m:t>𝒔</m:t>
                              </m:r>
                            </m:e>
                            <m:sub>
                              <m:r>
                                <a:rPr lang="en-US" altLang="ja-JP" sz="2400" b="1" i="1">
                                  <a:latin typeface="Cambria Math" panose="02040503050406030204" pitchFamily="18" charset="0"/>
                                </a:rPr>
                                <m:t>𝟏</m:t>
                              </m:r>
                            </m:sub>
                            <m:sup>
                              <m:r>
                                <a:rPr lang="en-US" altLang="ja-JP" sz="2400" b="1" i="1">
                                  <a:latin typeface="Cambria Math" panose="02040503050406030204" pitchFamily="18" charset="0"/>
                                </a:rPr>
                                <m:t>𝟐</m:t>
                              </m:r>
                            </m:sup>
                          </m:sSubSup>
                        </m:num>
                        <m:den>
                          <m:sSubSup>
                            <m:sSubSupPr>
                              <m:ctrlPr>
                                <a:rPr lang="en-US" altLang="ja-JP" sz="2400" b="1" i="1">
                                  <a:latin typeface="Cambria Math" panose="02040503050406030204" pitchFamily="18" charset="0"/>
                                </a:rPr>
                              </m:ctrlPr>
                            </m:sSubSupPr>
                            <m:e>
                              <m:r>
                                <a:rPr lang="en-US" altLang="ja-JP" sz="2400" b="1" i="1">
                                  <a:latin typeface="Cambria Math" panose="02040503050406030204" pitchFamily="18" charset="0"/>
                                </a:rPr>
                                <m:t>𝒔</m:t>
                              </m:r>
                            </m:e>
                            <m:sub>
                              <m:r>
                                <a:rPr lang="en-US" altLang="ja-JP" sz="2400" b="1" i="1" smtClean="0">
                                  <a:latin typeface="Cambria Math" panose="02040503050406030204" pitchFamily="18" charset="0"/>
                                </a:rPr>
                                <m:t>𝟐</m:t>
                              </m:r>
                            </m:sub>
                            <m:sup>
                              <m:r>
                                <a:rPr lang="en-US" altLang="ja-JP" sz="2400" b="1" i="1">
                                  <a:latin typeface="Cambria Math" panose="02040503050406030204" pitchFamily="18" charset="0"/>
                                </a:rPr>
                                <m:t>𝟐</m:t>
                              </m:r>
                            </m:sup>
                          </m:sSubSup>
                        </m:den>
                      </m:f>
                    </m:oMath>
                  </m:oMathPara>
                </a14:m>
                <a:endParaRPr kumimoji="1" lang="ja-JP" altLang="en-US" sz="2400" b="1"/>
              </a:p>
            </p:txBody>
          </p:sp>
        </mc:Choice>
        <mc:Fallback>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7406312" y="1520682"/>
                <a:ext cx="4530536" cy="1598899"/>
              </a:xfrm>
              <a:prstGeom prst="rect">
                <a:avLst/>
              </a:prstGeom>
              <a:blipFill>
                <a:blip r:embed="rId4"/>
                <a:stretch>
                  <a:fillRect l="-838" t="-38889" b="-626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1210348" y="4572564"/>
                <a:ext cx="8266494" cy="986809"/>
              </a:xfrm>
              <a:prstGeom prst="rect">
                <a:avLst/>
              </a:prstGeom>
              <a:noFill/>
            </p:spPr>
            <p:txBody>
              <a:bodyPr wrap="none" rtlCol="0">
                <a:spAutoFit/>
              </a:bodyPr>
              <a:lstStyle/>
              <a:p>
                <a14:m>
                  <m:oMath xmlns:m="http://schemas.openxmlformats.org/officeDocument/2006/math">
                    <m:r>
                      <a:rPr lang="en-US" altLang="ja-JP" sz="3200" b="1" i="1" smtClean="0">
                        <a:latin typeface="Cambria Math" panose="02040503050406030204" pitchFamily="18" charset="0"/>
                        <a:ea typeface="Cambria Math" panose="02040503050406030204" pitchFamily="18" charset="0"/>
                      </a:rPr>
                      <m:t>𝑭</m:t>
                    </m:r>
                    <m:r>
                      <a:rPr lang="en-US" altLang="ja-JP" sz="3200" b="1" i="1" smtClean="0">
                        <a:latin typeface="Cambria Math" panose="02040503050406030204" pitchFamily="18" charset="0"/>
                        <a:ea typeface="Cambria Math" panose="02040503050406030204" pitchFamily="18" charset="0"/>
                      </a:rPr>
                      <m:t>=</m:t>
                    </m:r>
                    <m:f>
                      <m:fPr>
                        <m:ctrlPr>
                          <a:rPr lang="en-US" altLang="ja-JP" sz="3200" b="1" i="1">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den>
                    </m:f>
                  </m:oMath>
                </a14:m>
                <a:r>
                  <a:rPr kumimoji="1" lang="ja-JP" altLang="en-US" sz="3200" b="1"/>
                  <a:t>は</a:t>
                </a:r>
                <a:r>
                  <a:rPr lang="ja-JP" altLang="en-US" sz="3200" b="1"/>
                  <a:t>自由度</a:t>
                </a:r>
                <a14:m>
                  <m:oMath xmlns:m="http://schemas.openxmlformats.org/officeDocument/2006/math">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𝒎</m:t>
                        </m:r>
                        <m:r>
                          <a:rPr lang="en-US" altLang="ja-JP" sz="3200" b="1" i="1">
                            <a:latin typeface="Cambria Math" panose="02040503050406030204" pitchFamily="18" charset="0"/>
                          </a:rPr>
                          <m:t>−</m:t>
                        </m:r>
                        <m:r>
                          <a:rPr lang="en-US" altLang="ja-JP" sz="3200" b="1" i="1">
                            <a:latin typeface="Cambria Math" panose="02040503050406030204" pitchFamily="18" charset="0"/>
                          </a:rPr>
                          <m:t>𝟏</m:t>
                        </m:r>
                        <m:r>
                          <a:rPr lang="en-US" altLang="ja-JP" sz="3200" b="1" i="1">
                            <a:latin typeface="Cambria Math" panose="02040503050406030204" pitchFamily="18" charset="0"/>
                          </a:rPr>
                          <m:t>,</m:t>
                        </m:r>
                        <m:r>
                          <a:rPr lang="en-US" altLang="ja-JP" sz="3200" b="1" i="1">
                            <a:latin typeface="Cambria Math" panose="02040503050406030204" pitchFamily="18" charset="0"/>
                          </a:rPr>
                          <m:t>𝒏</m:t>
                        </m:r>
                        <m:r>
                          <a:rPr lang="en-US" altLang="ja-JP" sz="3200" b="1" i="1">
                            <a:latin typeface="Cambria Math" panose="02040503050406030204" pitchFamily="18" charset="0"/>
                          </a:rPr>
                          <m:t>−</m:t>
                        </m:r>
                        <m:r>
                          <a:rPr lang="en-US" altLang="ja-JP" sz="3200" b="1" i="1">
                            <a:latin typeface="Cambria Math" panose="02040503050406030204" pitchFamily="18" charset="0"/>
                          </a:rPr>
                          <m:t>𝟏</m:t>
                        </m:r>
                      </m:e>
                    </m:d>
                  </m:oMath>
                </a14:m>
                <a:r>
                  <a:rPr lang="ja-JP" altLang="en-US" sz="3200" b="1"/>
                  <a:t>の</a:t>
                </a:r>
                <a14:m>
                  <m:oMath xmlns:m="http://schemas.openxmlformats.org/officeDocument/2006/math">
                    <m:r>
                      <a:rPr lang="en-US" altLang="ja-JP" sz="3200" b="1" i="1" dirty="0">
                        <a:latin typeface="Cambria Math" panose="02040503050406030204" pitchFamily="18" charset="0"/>
                      </a:rPr>
                      <m:t>𝑭</m:t>
                    </m:r>
                  </m:oMath>
                </a14:m>
                <a:r>
                  <a:rPr lang="ja-JP" altLang="en-US" sz="3200" b="1"/>
                  <a:t>分布に従う</a:t>
                </a:r>
                <a:endParaRPr kumimoji="1" lang="ja-JP" altLang="en-US" sz="3200" b="1"/>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1210348" y="4572564"/>
                <a:ext cx="8266494" cy="986809"/>
              </a:xfrm>
              <a:prstGeom prst="rect">
                <a:avLst/>
              </a:prstGeom>
              <a:blipFill>
                <a:blip r:embed="rId5"/>
                <a:stretch>
                  <a:fillRect l="-460" r="-920" b="-128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355600" y="3800953"/>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a:solidFill>
                      <a:schemeClr val="accent1"/>
                    </a:solidFill>
                  </a:rPr>
                  <a:t>母分散が等しいとき</a:t>
                </a:r>
                <a:r>
                  <a:rPr kumimoji="1" lang="en-US" altLang="ja-JP" sz="2800" dirty="0">
                    <a:solidFill>
                      <a:schemeClr val="accent1"/>
                    </a:solidFill>
                  </a:rPr>
                  <a:t>)</a:t>
                </a:r>
                <a:endParaRPr kumimoji="1" lang="ja-JP" altLang="en-US" sz="2800"/>
              </a:p>
            </p:txBody>
          </p:sp>
        </mc:Choice>
        <mc:Fallback>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355600" y="3800953"/>
                <a:ext cx="4680127" cy="842795"/>
              </a:xfrm>
              <a:prstGeom prst="rect">
                <a:avLst/>
              </a:prstGeom>
              <a:blipFill>
                <a:blip r:embed="rId6"/>
                <a:stretch>
                  <a:fillRect r="-1622" b="-1471"/>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a:off x="601072" y="4755242"/>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7281882" y="5872909"/>
                <a:ext cx="4233723" cy="466666"/>
              </a:xfrm>
              <a:prstGeom prst="rect">
                <a:avLst/>
              </a:prstGeom>
              <a:noFill/>
            </p:spPr>
            <p:txBody>
              <a:bodyPr wrap="none" rtlCol="0">
                <a:spAutoFit/>
              </a:bodyPr>
              <a:lstStyle/>
              <a:p>
                <a14:m>
                  <m:oMath xmlns:m="http://schemas.openxmlformats.org/officeDocument/2006/math">
                    <m:r>
                      <a:rPr lang="ja-JP" altLang="en-US" sz="2400" i="1" smtClean="0">
                        <a:solidFill>
                          <a:schemeClr val="accent1">
                            <a:lumMod val="75000"/>
                          </a:schemeClr>
                        </a:solidFill>
                        <a:latin typeface="Cambria Math" panose="02040503050406030204" pitchFamily="18" charset="0"/>
                      </a:rPr>
                      <m:t>帰無仮説</m:t>
                    </m:r>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r>
                      <a:rPr lang="en-US" altLang="ja-JP" sz="2400" i="1">
                        <a:solidFill>
                          <a:schemeClr val="accent1">
                            <a:lumMod val="75000"/>
                          </a:schemeClr>
                        </a:solidFill>
                        <a:latin typeface="Cambria Math" panose="02040503050406030204" pitchFamily="18" charset="0"/>
                      </a:rPr>
                      <m:t> </m:t>
                    </m:r>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smtClean="0">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400" i="1">
                            <a:solidFill>
                              <a:schemeClr val="accent1">
                                <a:lumMod val="75000"/>
                              </a:schemeClr>
                            </a:solidFill>
                            <a:latin typeface="Cambria Math" panose="02040503050406030204" pitchFamily="18" charset="0"/>
                          </a:rPr>
                          <m:t>2</m:t>
                        </m:r>
                      </m:sup>
                    </m:sSubSup>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400" i="1">
                            <a:solidFill>
                              <a:schemeClr val="accent1">
                                <a:lumMod val="75000"/>
                              </a:schemeClr>
                            </a:solidFill>
                            <a:latin typeface="Cambria Math" panose="02040503050406030204" pitchFamily="18" charset="0"/>
                          </a:rPr>
                          <m:t>2</m:t>
                        </m:r>
                      </m:sup>
                    </m:sSubSup>
                  </m:oMath>
                </a14:m>
                <a:r>
                  <a:rPr kumimoji="1" lang="ja-JP" altLang="en-US" sz="2400">
                    <a:solidFill>
                      <a:schemeClr val="accent1">
                        <a:lumMod val="75000"/>
                      </a:schemeClr>
                    </a:solidFill>
                  </a:rPr>
                  <a:t>の</a:t>
                </a:r>
                <a14:m>
                  <m:oMath xmlns:m="http://schemas.openxmlformats.org/officeDocument/2006/math">
                    <m:r>
                      <a:rPr lang="en-US" altLang="ja-JP" sz="2400" i="1" dirty="0">
                        <a:solidFill>
                          <a:schemeClr val="accent1">
                            <a:lumMod val="75000"/>
                          </a:schemeClr>
                        </a:solidFill>
                        <a:latin typeface="Cambria Math" panose="02040503050406030204" pitchFamily="18" charset="0"/>
                      </a:rPr>
                      <m:t>𝐹</m:t>
                    </m:r>
                  </m:oMath>
                </a14:m>
                <a:r>
                  <a:rPr kumimoji="1" lang="ja-JP" altLang="en-US" sz="240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7281882" y="5872909"/>
                <a:ext cx="4233723" cy="466666"/>
              </a:xfrm>
              <a:prstGeom prst="rect">
                <a:avLst/>
              </a:prstGeom>
              <a:blipFill>
                <a:blip r:embed="rId7"/>
                <a:stretch>
                  <a:fillRect l="-896" t="-5263" r="-1194" b="-28947"/>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6860640" y="5489358"/>
            <a:ext cx="5076208" cy="1233768"/>
          </a:xfrm>
          <a:prstGeom prst="notchedRightArrow">
            <a:avLst/>
          </a:prstGeom>
          <a:noFill/>
          <a:ln w="28575">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2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2111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𝑥</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rPr>
                          <m:t>𝑥</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96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7432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74323" cy="461665"/>
              </a:xfrm>
              <a:prstGeom prst="rect">
                <a:avLst/>
              </a:prstGeom>
              <a:blipFill>
                <a:blip r:embed="rId10"/>
                <a:stretch>
                  <a:fillRect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7272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7272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35828</TotalTime>
  <Words>3220</Words>
  <Application>Microsoft Macintosh PowerPoint</Application>
  <PresentationFormat>ワイド画面</PresentationFormat>
  <Paragraphs>659</Paragraphs>
  <Slides>62</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62</vt:i4>
      </vt:variant>
    </vt:vector>
  </HeadingPairs>
  <TitlesOfParts>
    <vt:vector size="69"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PowerPoint プレゼンテーション</vt:lpstr>
      <vt:lpstr>確率分布の畳み込み</vt:lpstr>
      <vt:lpstr>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独立性のx^2検定</vt:lpstr>
      <vt:lpstr>6.3.2 独立性のx^2検定</vt:lpstr>
      <vt:lpstr>6.3.2 独立性のx^2検定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343</cp:revision>
  <dcterms:created xsi:type="dcterms:W3CDTF">2019-05-21T13:35:05Z</dcterms:created>
  <dcterms:modified xsi:type="dcterms:W3CDTF">2019-10-13T11:37:56Z</dcterms:modified>
</cp:coreProperties>
</file>